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6" r:id="rId3"/>
    <p:sldId id="261" r:id="rId4"/>
    <p:sldId id="260" r:id="rId5"/>
    <p:sldId id="262" r:id="rId6"/>
    <p:sldId id="263" r:id="rId7"/>
    <p:sldId id="287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5" r:id="rId16"/>
    <p:sldId id="276" r:id="rId17"/>
    <p:sldId id="277" r:id="rId18"/>
    <p:sldId id="278" r:id="rId19"/>
    <p:sldId id="271" r:id="rId20"/>
    <p:sldId id="279" r:id="rId21"/>
    <p:sldId id="283" r:id="rId22"/>
    <p:sldId id="268" r:id="rId23"/>
    <p:sldId id="280" r:id="rId24"/>
    <p:sldId id="281" r:id="rId25"/>
    <p:sldId id="282" r:id="rId26"/>
    <p:sldId id="285" r:id="rId27"/>
    <p:sldId id="284" r:id="rId2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2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340D7-18A1-5143-A7DB-6227C1833D50}" type="datetimeFigureOut">
              <a:rPr lang="es-ES" smtClean="0"/>
              <a:t>09/09/17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3B526-FAD1-E148-9AF7-6A2F63B0261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54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6F98B-80AA-FC46-AC58-89FDBEDF6136}" type="datetimeFigureOut">
              <a:rPr lang="es-ES" smtClean="0"/>
              <a:t>09/09/17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D83F-F0B6-344A-96F1-54D76632424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81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D83F-F0B6-344A-96F1-54D76632424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85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6331-6460-A246-B079-865D379FDDA1}" type="datetimeFigureOut">
              <a:rPr lang="es-ES" smtClean="0"/>
              <a:t>09/09/17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EF07-75E5-5B4D-A75B-F0DC1F37B0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29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6331-6460-A246-B079-865D379FDDA1}" type="datetimeFigureOut">
              <a:rPr lang="es-ES" smtClean="0"/>
              <a:t>09/09/17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EF07-75E5-5B4D-A75B-F0DC1F37B0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02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6331-6460-A246-B079-865D379FDDA1}" type="datetimeFigureOut">
              <a:rPr lang="es-ES" smtClean="0"/>
              <a:t>09/09/17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EF07-75E5-5B4D-A75B-F0DC1F37B0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54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6331-6460-A246-B079-865D379FDDA1}" type="datetimeFigureOut">
              <a:rPr lang="es-ES" smtClean="0"/>
              <a:t>09/09/17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EF07-75E5-5B4D-A75B-F0DC1F37B0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89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6331-6460-A246-B079-865D379FDDA1}" type="datetimeFigureOut">
              <a:rPr lang="es-ES" smtClean="0"/>
              <a:t>09/09/17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EF07-75E5-5B4D-A75B-F0DC1F37B0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0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6331-6460-A246-B079-865D379FDDA1}" type="datetimeFigureOut">
              <a:rPr lang="es-ES" smtClean="0"/>
              <a:t>09/09/17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EF07-75E5-5B4D-A75B-F0DC1F37B0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44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6331-6460-A246-B079-865D379FDDA1}" type="datetimeFigureOut">
              <a:rPr lang="es-ES" smtClean="0"/>
              <a:t>09/09/17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EF07-75E5-5B4D-A75B-F0DC1F37B0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80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6331-6460-A246-B079-865D379FDDA1}" type="datetimeFigureOut">
              <a:rPr lang="es-ES" smtClean="0"/>
              <a:t>09/09/17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EF07-75E5-5B4D-A75B-F0DC1F37B0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35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6331-6460-A246-B079-865D379FDDA1}" type="datetimeFigureOut">
              <a:rPr lang="es-ES" smtClean="0"/>
              <a:t>09/09/17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EF07-75E5-5B4D-A75B-F0DC1F37B0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14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6331-6460-A246-B079-865D379FDDA1}" type="datetimeFigureOut">
              <a:rPr lang="es-ES" smtClean="0"/>
              <a:t>09/09/17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EF07-75E5-5B4D-A75B-F0DC1F37B0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19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6331-6460-A246-B079-865D379FDDA1}" type="datetimeFigureOut">
              <a:rPr lang="es-ES" smtClean="0"/>
              <a:t>09/09/17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EF07-75E5-5B4D-A75B-F0DC1F37B0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84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6331-6460-A246-B079-865D379FDDA1}" type="datetimeFigureOut">
              <a:rPr lang="es-ES" smtClean="0"/>
              <a:t>09/09/17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EF07-75E5-5B4D-A75B-F0DC1F37B0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38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1131"/>
            <a:ext cx="7772400" cy="3666434"/>
          </a:xfrm>
        </p:spPr>
        <p:txBody>
          <a:bodyPr>
            <a:normAutofit/>
          </a:bodyPr>
          <a:lstStyle/>
          <a:p>
            <a:r>
              <a:rPr lang="es-ES" sz="2700" b="1" dirty="0" err="1" smtClean="0"/>
              <a:t>GeoComunes</a:t>
            </a:r>
            <a:r>
              <a:rPr lang="es-ES" sz="2700" b="1" dirty="0" smtClean="0"/>
              <a:t/>
            </a:r>
            <a:br>
              <a:rPr lang="es-ES" sz="2700" b="1" dirty="0" smtClean="0"/>
            </a:br>
            <a:r>
              <a:rPr lang="es-ES" sz="2700" b="1" dirty="0" smtClean="0"/>
              <a:t>MESA </a:t>
            </a:r>
            <a:r>
              <a:rPr lang="es-ES" sz="2700" b="1" dirty="0"/>
              <a:t>de ANÁLISIS. Dimensión geopolítica, socio-ambiental y territorial de la actividad minera en México</a:t>
            </a:r>
            <a:br>
              <a:rPr lang="es-ES" sz="2700" b="1" dirty="0"/>
            </a:br>
            <a:r>
              <a:rPr lang="es-ES" sz="2700" b="1" dirty="0" smtClean="0"/>
              <a:t/>
            </a:r>
            <a:br>
              <a:rPr lang="es-ES" sz="2700" b="1" dirty="0" smtClean="0"/>
            </a:br>
            <a:r>
              <a:rPr lang="es-ES" dirty="0" smtClean="0"/>
              <a:t>Subsunci</a:t>
            </a:r>
            <a:r>
              <a:rPr lang="es-ES" dirty="0" smtClean="0"/>
              <a:t>ón del territorio minero al capital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r>
              <a:rPr lang="es-ES" dirty="0" smtClean="0"/>
              <a:t>Violeta R. N</a:t>
            </a:r>
            <a:r>
              <a:rPr lang="es-ES" dirty="0" smtClean="0"/>
              <a:t>úñez Rodríguez</a:t>
            </a:r>
          </a:p>
          <a:p>
            <a:r>
              <a:rPr lang="es-ES" dirty="0" smtClean="0"/>
              <a:t>9 de septiembre de 2017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512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8348" y="274637"/>
            <a:ext cx="2248452" cy="6218927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7,600 millones de celulares </a:t>
            </a:r>
            <a:r>
              <a:rPr lang="es-ES" sz="2000" dirty="0" smtClean="0"/>
              <a:t>en </a:t>
            </a:r>
            <a:r>
              <a:rPr lang="es-ES" sz="2000" dirty="0"/>
              <a:t>uso (Ericsson </a:t>
            </a:r>
            <a:r>
              <a:rPr lang="es-ES" sz="2000" dirty="0" err="1"/>
              <a:t>Mobility</a:t>
            </a:r>
            <a:r>
              <a:rPr lang="es-ES" sz="2000" dirty="0"/>
              <a:t> </a:t>
            </a:r>
            <a:r>
              <a:rPr lang="es-ES" sz="2000" dirty="0" err="1"/>
              <a:t>Report</a:t>
            </a:r>
            <a:r>
              <a:rPr lang="es-ES" sz="2000" dirty="0"/>
              <a:t> </a:t>
            </a:r>
            <a:r>
              <a:rPr lang="es-ES" sz="2000" dirty="0" smtClean="0"/>
              <a:t>, 2017) </a:t>
            </a:r>
            <a:br>
              <a:rPr lang="es-ES" sz="2000" dirty="0" smtClean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smtClean="0"/>
              <a:t>Población mundial total: 7,300 millones de </a:t>
            </a:r>
            <a:r>
              <a:rPr lang="es-ES" sz="2000" dirty="0" smtClean="0"/>
              <a:t>personas</a:t>
            </a:r>
            <a:br>
              <a:rPr lang="es-ES" sz="2000" dirty="0" smtClean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smtClean="0"/>
              <a:t>2040. </a:t>
            </a:r>
            <a:br>
              <a:rPr lang="es-ES" sz="2000" dirty="0" smtClean="0"/>
            </a:br>
            <a:r>
              <a:rPr lang="es-ES" sz="2000" dirty="0" smtClean="0"/>
              <a:t>9,100 millones de personas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96" y="274638"/>
            <a:ext cx="5981700" cy="59817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7496" y="6300512"/>
            <a:ext cx="1460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Fuente: </a:t>
            </a:r>
            <a:r>
              <a:rPr lang="es-ES" sz="1400" dirty="0" err="1" smtClean="0"/>
              <a:t>Camimex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1375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9827"/>
            <a:ext cx="8229600" cy="1755913"/>
          </a:xfrm>
        </p:spPr>
        <p:txBody>
          <a:bodyPr/>
          <a:lstStyle/>
          <a:p>
            <a:r>
              <a:rPr lang="es-ES_tradnl" dirty="0"/>
              <a:t>E</a:t>
            </a:r>
            <a:r>
              <a:rPr lang="es-ES_tradnl" dirty="0" smtClean="0"/>
              <a:t>mpresas señalan:</a:t>
            </a:r>
          </a:p>
          <a:p>
            <a:pPr marL="0" indent="0">
              <a:buNone/>
            </a:pPr>
            <a:r>
              <a:rPr lang="es-ES_tradnl" dirty="0" smtClean="0"/>
              <a:t>1. </a:t>
            </a:r>
            <a:r>
              <a:rPr lang="es-ES_tradnl" dirty="0"/>
              <a:t>La &gt;D de minerales, incrementará conflictos </a:t>
            </a:r>
            <a:r>
              <a:rPr lang="es-ES_tradnl" dirty="0" err="1"/>
              <a:t>socioambientales</a:t>
            </a:r>
            <a:r>
              <a:rPr lang="es-ES_tradnl" dirty="0"/>
              <a:t>. </a:t>
            </a:r>
            <a:endParaRPr lang="es-ES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9741"/>
            <a:ext cx="91186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8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400" dirty="0"/>
              <a:t>Atlas de Justicia Ambiental </a:t>
            </a:r>
            <a:br>
              <a:rPr lang="es-ES_tradnl" sz="2400" dirty="0"/>
            </a:br>
            <a:r>
              <a:rPr lang="es-ES_tradnl" sz="2400" dirty="0"/>
              <a:t>Conflictos por la minería</a:t>
            </a:r>
            <a:br>
              <a:rPr lang="es-ES_tradnl" sz="2400" dirty="0"/>
            </a:b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7" y="1281199"/>
            <a:ext cx="9021911" cy="511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0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64436"/>
            <a:ext cx="8229600" cy="606286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2</a:t>
            </a:r>
            <a:r>
              <a:rPr lang="es-ES" b="1" dirty="0" smtClean="0">
                <a:solidFill>
                  <a:srgbClr val="FF0000"/>
                </a:solidFill>
              </a:rPr>
              <a:t>. Los </a:t>
            </a:r>
            <a:r>
              <a:rPr lang="es-ES_tradnl" b="1" dirty="0" smtClean="0">
                <a:solidFill>
                  <a:srgbClr val="FF0000"/>
                </a:solidFill>
              </a:rPr>
              <a:t>minerales </a:t>
            </a:r>
            <a:r>
              <a:rPr lang="es-ES_tradnl" b="1" dirty="0">
                <a:solidFill>
                  <a:srgbClr val="FF0000"/>
                </a:solidFill>
              </a:rPr>
              <a:t>terrestres serán </a:t>
            </a:r>
            <a:r>
              <a:rPr lang="es-ES_tradnl" b="1" dirty="0" smtClean="0">
                <a:solidFill>
                  <a:srgbClr val="FF0000"/>
                </a:solidFill>
              </a:rPr>
              <a:t>insuficientes</a:t>
            </a:r>
          </a:p>
          <a:p>
            <a:pPr marL="0" indent="0">
              <a:buNone/>
            </a:pPr>
            <a:endParaRPr lang="es-ES_tradn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_tradnl" b="1" dirty="0" smtClean="0"/>
              <a:t>Ante esto: 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s-ES_tradnl" dirty="0"/>
              <a:t>E</a:t>
            </a:r>
            <a:r>
              <a:rPr lang="es-ES_tradnl" dirty="0" smtClean="0"/>
              <a:t>mpresas </a:t>
            </a:r>
            <a:r>
              <a:rPr lang="es-ES_tradnl" dirty="0"/>
              <a:t>trasnacionales se han propuesto “avanzar” hacia el </a:t>
            </a:r>
            <a:r>
              <a:rPr lang="es-ES_tradnl" dirty="0" smtClean="0"/>
              <a:t>mar. </a:t>
            </a:r>
          </a:p>
          <a:p>
            <a:pPr marL="0" indent="0">
              <a:buNone/>
            </a:pPr>
            <a:endParaRPr lang="es-ES_tradnl" dirty="0" smtClean="0"/>
          </a:p>
          <a:p>
            <a:pPr marL="514350" indent="-514350">
              <a:buAutoNum type="alphaLcParenR"/>
            </a:pPr>
            <a:r>
              <a:rPr lang="es-ES_tradnl" dirty="0" smtClean="0"/>
              <a:t>México (fosfato</a:t>
            </a:r>
            <a:r>
              <a:rPr lang="es-ES_tradnl" dirty="0"/>
              <a:t>). </a:t>
            </a:r>
            <a:r>
              <a:rPr lang="es-ES_tradnl" dirty="0" err="1"/>
              <a:t>Odyssey</a:t>
            </a:r>
            <a:r>
              <a:rPr lang="es-ES_tradnl" dirty="0"/>
              <a:t> Marine </a:t>
            </a:r>
            <a:r>
              <a:rPr lang="es-ES_tradnl" dirty="0" err="1" smtClean="0"/>
              <a:t>Exploration</a:t>
            </a:r>
            <a:r>
              <a:rPr lang="es-ES_tradnl" dirty="0" smtClean="0"/>
              <a:t>. “Don Diego”</a:t>
            </a:r>
            <a:endParaRPr lang="es-ES_tradnl" dirty="0" smtClean="0"/>
          </a:p>
          <a:p>
            <a:pPr marL="514350" indent="-514350">
              <a:buAutoNum type="alphaLcParenR"/>
            </a:pPr>
            <a:r>
              <a:rPr lang="es-ES_tradnl" dirty="0"/>
              <a:t> </a:t>
            </a:r>
            <a:r>
              <a:rPr lang="es-ES_tradnl" dirty="0" smtClean="0"/>
              <a:t>Papúa Nueva Guinea (cobre y oro</a:t>
            </a:r>
            <a:r>
              <a:rPr lang="es-ES_tradnl" dirty="0" smtClean="0"/>
              <a:t>)</a:t>
            </a:r>
            <a:r>
              <a:rPr lang="es-ES_tradnl" dirty="0"/>
              <a:t>. </a:t>
            </a:r>
            <a:r>
              <a:rPr lang="es-ES_tradnl" dirty="0" err="1"/>
              <a:t>Nautilus</a:t>
            </a:r>
            <a:r>
              <a:rPr lang="es-ES_tradnl" dirty="0"/>
              <a:t> </a:t>
            </a:r>
            <a:r>
              <a:rPr lang="es-ES_tradnl" dirty="0" err="1"/>
              <a:t>Minerals</a:t>
            </a:r>
            <a:r>
              <a:rPr lang="es-ES_tradnl" dirty="0"/>
              <a:t> Inc</a:t>
            </a:r>
            <a:r>
              <a:rPr lang="es-ES_tradnl" dirty="0" smtClean="0"/>
              <a:t>. “</a:t>
            </a:r>
            <a:r>
              <a:rPr lang="es-ES_tradnl" dirty="0" err="1" smtClean="0"/>
              <a:t>Solwara</a:t>
            </a:r>
            <a:r>
              <a:rPr lang="es-ES_tradnl" dirty="0" smtClean="0"/>
              <a:t> 1”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5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>
              <a:latin typeface="Calibri" charset="0"/>
              <a:ea typeface="MS PGothic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466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7892" y="6155746"/>
            <a:ext cx="12875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Fuente: MIA, 2015.</a:t>
            </a:r>
            <a:endParaRPr lang="es-ES" sz="11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200" y="621508"/>
            <a:ext cx="301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a) México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045739" y="2893391"/>
            <a:ext cx="1247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268 mil has.</a:t>
            </a:r>
          </a:p>
          <a:p>
            <a:r>
              <a:rPr lang="es-ES" sz="1400" dirty="0" smtClean="0"/>
              <a:t>7millones de ton. fosfato al año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45019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1040"/>
            <a:ext cx="8229600" cy="102014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¿Cómo lo van a hacer?</a:t>
            </a:r>
          </a:p>
          <a:p>
            <a:pPr marL="0" indent="0">
              <a:buNone/>
            </a:pPr>
            <a:r>
              <a:rPr lang="es-ES" dirty="0" smtClean="0"/>
              <a:t>Dragado (aspirado), los 365 días del año, por 50 años (sin parar). De 3 a 7 m. </a:t>
            </a:r>
            <a:r>
              <a:rPr lang="es-ES" dirty="0"/>
              <a:t>d</a:t>
            </a:r>
            <a:r>
              <a:rPr lang="es-ES" dirty="0" smtClean="0"/>
              <a:t>e profundidad.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2" y="1261182"/>
            <a:ext cx="8380358" cy="53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24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9" y="145617"/>
            <a:ext cx="8856133" cy="665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70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Nautilus Nueva Gu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820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1912" y="356464"/>
            <a:ext cx="244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b</a:t>
            </a:r>
            <a:r>
              <a:rPr lang="es-ES" sz="2400" b="1" dirty="0" smtClean="0">
                <a:solidFill>
                  <a:srgbClr val="FF0000"/>
                </a:solidFill>
              </a:rPr>
              <a:t>) Nueva Guinea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84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eep sea mining(1)(1)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36" y="670599"/>
            <a:ext cx="4143513" cy="595548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34444" y="168745"/>
            <a:ext cx="6020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0000"/>
                </a:solidFill>
              </a:rPr>
              <a:t>Procedimiento de extracción (1,600 m de profundidad)</a:t>
            </a:r>
            <a:endParaRPr lang="es-E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2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98174"/>
            <a:ext cx="8229600" cy="5827989"/>
          </a:xfrm>
        </p:spPr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1994: Autoridad Internacional de los Fondos Marinos (ONU). </a:t>
            </a:r>
          </a:p>
          <a:p>
            <a:pPr marL="0" indent="0">
              <a:buNone/>
            </a:pPr>
            <a:r>
              <a:rPr lang="es-ES_tradnl" dirty="0" smtClean="0"/>
              <a:t>“Cercado” de los mares. “Reparto de los mares”. Concesiones a gobiernos y grandes empresas mineras. </a:t>
            </a:r>
          </a:p>
          <a:p>
            <a:pPr marL="0" indent="0">
              <a:buNone/>
            </a:pPr>
            <a:r>
              <a:rPr lang="es-ES_tradnl" dirty="0" smtClean="0"/>
              <a:t>Fondo </a:t>
            </a:r>
            <a:r>
              <a:rPr lang="es-ES_tradnl" dirty="0"/>
              <a:t>marino de alta mar (territorio marino que ya no pertenece a ninguna </a:t>
            </a:r>
            <a:r>
              <a:rPr lang="es-ES_tradnl" dirty="0" smtClean="0"/>
              <a:t>nación)</a:t>
            </a:r>
            <a:r>
              <a:rPr lang="es-ES_tradnl" dirty="0"/>
              <a:t>. </a:t>
            </a: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1970, </a:t>
            </a:r>
            <a:r>
              <a:rPr lang="es-ES_tradnl" dirty="0" smtClean="0">
                <a:solidFill>
                  <a:srgbClr val="FF0000"/>
                </a:solidFill>
              </a:rPr>
              <a:t>Patrimonio Común de la Humanidad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r>
              <a:rPr lang="es-ES_tradnl" dirty="0" smtClean="0"/>
              <a:t>(ONU, </a:t>
            </a:r>
            <a:r>
              <a:rPr lang="es-ES_tradnl" i="1" dirty="0" smtClean="0"/>
              <a:t>Derechos del Mar</a:t>
            </a:r>
            <a:r>
              <a:rPr lang="es-ES_tradnl" dirty="0" smtClean="0"/>
              <a:t>, 1982)</a:t>
            </a:r>
            <a:r>
              <a:rPr lang="es-ES_tradnl" i="1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168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3200" dirty="0" smtClean="0"/>
              <a:t>Pueblo maya tojolabal: </a:t>
            </a:r>
          </a:p>
          <a:p>
            <a:pPr marL="0" indent="0">
              <a:buNone/>
            </a:pPr>
            <a:endParaRPr lang="es-ES" sz="3200" dirty="0"/>
          </a:p>
          <a:p>
            <a:pPr marL="0" indent="0" algn="ctr">
              <a:buNone/>
            </a:pPr>
            <a:r>
              <a:rPr lang="es-ES" sz="3200" dirty="0" smtClean="0"/>
              <a:t>¿</a:t>
            </a:r>
            <a:r>
              <a:rPr lang="es-ES" sz="3200" dirty="0"/>
              <a:t>P</a:t>
            </a:r>
            <a:r>
              <a:rPr lang="es-ES" sz="3200" dirty="0" smtClean="0"/>
              <a:t>or qué durante años se han llevado nuestro bosque? </a:t>
            </a:r>
          </a:p>
          <a:p>
            <a:pPr marL="0" indent="0" algn="ctr">
              <a:buNone/>
            </a:pPr>
            <a:r>
              <a:rPr lang="es-ES" sz="3200" dirty="0" smtClean="0">
                <a:solidFill>
                  <a:srgbClr val="FF0000"/>
                </a:solidFill>
              </a:rPr>
              <a:t>¿por qué hoy se quieren llevar nuestros minerales?</a:t>
            </a:r>
            <a:endParaRPr lang="es-ES_tradnl" sz="3200" dirty="0">
              <a:solidFill>
                <a:srgbClr val="FF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812050"/>
            <a:ext cx="8534400" cy="758952"/>
          </a:xfrm>
        </p:spPr>
        <p:txBody>
          <a:bodyPr>
            <a:noAutofit/>
          </a:bodyPr>
          <a:lstStyle/>
          <a:p>
            <a:r>
              <a:rPr lang="es-ES_tradnl" sz="3200" dirty="0"/>
              <a:t>De dónde nace </a:t>
            </a:r>
            <a:r>
              <a:rPr lang="es-ES_tradnl" sz="3200" dirty="0" smtClean="0"/>
              <a:t>la idea de investigar sobre miner</a:t>
            </a:r>
            <a:r>
              <a:rPr lang="es-ES_tradnl" sz="3200" dirty="0" smtClean="0"/>
              <a:t>ía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6560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41740"/>
            <a:ext cx="8229600" cy="5684424"/>
          </a:xfrm>
        </p:spPr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“</a:t>
            </a:r>
            <a:r>
              <a:rPr lang="es-ES_tradnl" dirty="0"/>
              <a:t>Los cálculos más moderados indican que en los yacimientos de los fondos marinos se encuentran </a:t>
            </a:r>
            <a:r>
              <a:rPr lang="es-ES_tradnl" dirty="0">
                <a:solidFill>
                  <a:srgbClr val="FF0000"/>
                </a:solidFill>
              </a:rPr>
              <a:t>reservas de manganeso para cuatro mil año</a:t>
            </a:r>
            <a:r>
              <a:rPr lang="es-ES_tradnl" dirty="0"/>
              <a:t>, </a:t>
            </a:r>
            <a:r>
              <a:rPr lang="es-ES_tradnl" dirty="0">
                <a:solidFill>
                  <a:srgbClr val="FF0000"/>
                </a:solidFill>
              </a:rPr>
              <a:t>seis mil de cobre</a:t>
            </a:r>
            <a:r>
              <a:rPr lang="es-ES_tradnl" dirty="0"/>
              <a:t>, </a:t>
            </a:r>
            <a:r>
              <a:rPr lang="es-ES_tradnl" dirty="0">
                <a:solidFill>
                  <a:srgbClr val="FF0000"/>
                </a:solidFill>
              </a:rPr>
              <a:t>ciento cincuenta mil de níquel</a:t>
            </a:r>
            <a:r>
              <a:rPr lang="es-ES_tradnl" dirty="0"/>
              <a:t> y </a:t>
            </a:r>
            <a:r>
              <a:rPr lang="es-ES_tradnl" dirty="0">
                <a:solidFill>
                  <a:srgbClr val="FF0000"/>
                </a:solidFill>
              </a:rPr>
              <a:t>doscientos mil de cobalto</a:t>
            </a:r>
            <a:r>
              <a:rPr lang="es-ES_tradnl" dirty="0"/>
              <a:t>, de acuerdo con la tasa mundial de consumo de 1960</a:t>
            </a:r>
            <a:r>
              <a:rPr lang="es-ES_tradnl" dirty="0" smtClean="0"/>
              <a:t>” (ONU, 1970).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71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idx="1"/>
          </p:nvPr>
        </p:nvSpPr>
        <p:spPr>
          <a:xfrm>
            <a:off x="457200" y="407988"/>
            <a:ext cx="8229600" cy="5718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R. </a:t>
            </a:r>
            <a:r>
              <a:rPr lang="es-ES_tradnl" dirty="0" err="1" smtClean="0"/>
              <a:t>Sarudiansky</a:t>
            </a:r>
            <a:r>
              <a:rPr lang="es-ES_tradnl" dirty="0"/>
              <a:t>:</a:t>
            </a:r>
            <a:r>
              <a:rPr lang="es-ES_tradnl" dirty="0" smtClean="0"/>
              <a:t> “</a:t>
            </a:r>
            <a:r>
              <a:rPr lang="es-ES_tradnl" dirty="0"/>
              <a:t>los porcentajes de concentración de elementos valiosos como el </a:t>
            </a:r>
            <a:r>
              <a:rPr lang="es-ES_tradnl" dirty="0">
                <a:solidFill>
                  <a:srgbClr val="FF0000"/>
                </a:solidFill>
              </a:rPr>
              <a:t>oro, la plata, níquel, cobalto, platino o tierras raras</a:t>
            </a:r>
            <a:r>
              <a:rPr lang="es-ES_tradnl" dirty="0"/>
              <a:t> son en algunos casos muy altos, </a:t>
            </a:r>
            <a:r>
              <a:rPr lang="es-ES_tradnl" dirty="0">
                <a:solidFill>
                  <a:srgbClr val="FF0000"/>
                </a:solidFill>
              </a:rPr>
              <a:t>entre dos y tres veces superiores a la concentración encontrada </a:t>
            </a:r>
            <a:r>
              <a:rPr lang="es-ES_tradnl" dirty="0"/>
              <a:t>en explotaciones mineras </a:t>
            </a:r>
            <a:r>
              <a:rPr lang="es-ES_tradnl" dirty="0" smtClean="0">
                <a:solidFill>
                  <a:srgbClr val="FF0000"/>
                </a:solidFill>
              </a:rPr>
              <a:t>en tierra </a:t>
            </a:r>
            <a:r>
              <a:rPr lang="es-ES_tradnl" dirty="0">
                <a:solidFill>
                  <a:srgbClr val="FF0000"/>
                </a:solidFill>
              </a:rPr>
              <a:t>firme</a:t>
            </a:r>
            <a:r>
              <a:rPr lang="es-ES_tradnl" dirty="0"/>
              <a:t>”. </a:t>
            </a: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“</a:t>
            </a:r>
            <a:r>
              <a:rPr lang="es-ES_tradnl" dirty="0"/>
              <a:t>L</a:t>
            </a:r>
            <a:r>
              <a:rPr lang="es-ES_tradnl" dirty="0" smtClean="0"/>
              <a:t>os </a:t>
            </a:r>
            <a:r>
              <a:rPr lang="es-ES_tradnl" dirty="0"/>
              <a:t>depósitos minerales bajo el mar suponen el </a:t>
            </a:r>
            <a:r>
              <a:rPr lang="es-ES_tradnl" dirty="0">
                <a:solidFill>
                  <a:srgbClr val="FF0000"/>
                </a:solidFill>
              </a:rPr>
              <a:t>96% del cobalto, el 84% del níquel, el 79% del manganeso y el 35% del cobre </a:t>
            </a:r>
            <a:r>
              <a:rPr lang="es-ES_tradnl" dirty="0"/>
              <a:t>del total de las reservas estimadas en el planeta Tierra</a:t>
            </a:r>
            <a:r>
              <a:rPr lang="es-ES_tradnl" dirty="0" smtClean="0"/>
              <a:t>”. (2012)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270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7285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02684" y="199095"/>
            <a:ext cx="3230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/>
              <a:t>Zona Clarión-</a:t>
            </a:r>
            <a:r>
              <a:rPr lang="es-ES_tradnl" sz="2400" b="1" dirty="0" err="1" smtClean="0"/>
              <a:t>Clipperton</a:t>
            </a: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409960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1" y="1039681"/>
            <a:ext cx="8989391" cy="365635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28261" y="4991652"/>
            <a:ext cx="1695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1,223,502 k</a:t>
            </a:r>
            <a:r>
              <a:rPr lang="es-ES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122,350,200 ha. 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9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apas IS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8180962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65826" y="0"/>
            <a:ext cx="347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Áreas de exploración bajo contrato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9121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8784"/>
            <a:ext cx="8229600" cy="5927380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dirty="0"/>
              <a:t>“Taller de divulgación de las oportunidades para México en la </a:t>
            </a:r>
            <a:r>
              <a:rPr lang="es-ES_tradnl" dirty="0">
                <a:solidFill>
                  <a:srgbClr val="FF0000"/>
                </a:solidFill>
              </a:rPr>
              <a:t>minería de los fondos marinos internacionales y en exploración del océano profundo</a:t>
            </a:r>
            <a:r>
              <a:rPr lang="es-ES_tradnl" dirty="0" smtClean="0"/>
              <a:t>”</a:t>
            </a:r>
          </a:p>
          <a:p>
            <a:pPr marL="0" indent="0" algn="just">
              <a:buNone/>
            </a:pPr>
            <a:r>
              <a:rPr lang="es-ES_tradnl" dirty="0" smtClean="0"/>
              <a:t> </a:t>
            </a:r>
            <a:r>
              <a:rPr lang="es-ES_tradnl" dirty="0"/>
              <a:t>Ildefonso </a:t>
            </a:r>
            <a:r>
              <a:rPr lang="es-ES_tradnl" dirty="0" smtClean="0"/>
              <a:t>Guajardo: “la </a:t>
            </a:r>
            <a:r>
              <a:rPr lang="es-ES_tradnl" dirty="0"/>
              <a:t>industria mexicana </a:t>
            </a:r>
            <a:r>
              <a:rPr lang="es-ES_tradnl" dirty="0">
                <a:solidFill>
                  <a:srgbClr val="FF0000"/>
                </a:solidFill>
              </a:rPr>
              <a:t>buscará explotar </a:t>
            </a:r>
            <a:r>
              <a:rPr lang="es-ES_tradnl" dirty="0"/>
              <a:t>los amplios recursos mineros de los fondos </a:t>
            </a:r>
            <a:r>
              <a:rPr lang="es-ES_tradnl" dirty="0" smtClean="0"/>
              <a:t>marinos”. 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dirty="0"/>
              <a:t>Grupo </a:t>
            </a:r>
            <a:r>
              <a:rPr lang="es-ES_tradnl" dirty="0" smtClean="0"/>
              <a:t>México</a:t>
            </a:r>
            <a:r>
              <a:rPr lang="es-ES_tradnl" dirty="0"/>
              <a:t>:</a:t>
            </a:r>
            <a:r>
              <a:rPr lang="es-ES_tradnl" dirty="0" smtClean="0"/>
              <a:t> “</a:t>
            </a:r>
            <a:r>
              <a:rPr lang="es-ES_tradnl" dirty="0"/>
              <a:t>la </a:t>
            </a:r>
            <a:r>
              <a:rPr lang="es-ES_tradnl" dirty="0">
                <a:solidFill>
                  <a:srgbClr val="FF0000"/>
                </a:solidFill>
              </a:rPr>
              <a:t>industria minera</a:t>
            </a:r>
            <a:r>
              <a:rPr lang="es-ES_tradnl" dirty="0"/>
              <a:t>, </a:t>
            </a:r>
            <a:r>
              <a:rPr lang="es-ES_tradnl" dirty="0">
                <a:solidFill>
                  <a:srgbClr val="FF0000"/>
                </a:solidFill>
              </a:rPr>
              <a:t>inevitablemente irá al mar</a:t>
            </a:r>
            <a:r>
              <a:rPr lang="es-ES_tradnl" dirty="0"/>
              <a:t>, debido a la escasez de nuevo yacimientos en la superficie”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1207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62609"/>
            <a:ext cx="8229600" cy="5587999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Subsunci</a:t>
            </a:r>
            <a:r>
              <a:rPr lang="es-ES" dirty="0" smtClean="0"/>
              <a:t>ón: someter, subordinar e incorporar.</a:t>
            </a:r>
          </a:p>
          <a:p>
            <a:pPr marL="0" indent="0">
              <a:buNone/>
            </a:pPr>
            <a:r>
              <a:rPr lang="es-ES" dirty="0" smtClean="0"/>
              <a:t>“Hacer algo, parte del cuerpo”.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El K, desde Ac </a:t>
            </a:r>
            <a:r>
              <a:rPr lang="es-ES" dirty="0" err="1" smtClean="0"/>
              <a:t>Org</a:t>
            </a:r>
            <a:r>
              <a:rPr lang="es-ES" dirty="0" smtClean="0"/>
              <a:t>. (Colonización): Subordinó, sometió, incorporó al territorio de PI (Madre Tierra). </a:t>
            </a:r>
          </a:p>
          <a:p>
            <a:pPr marL="0" indent="0">
              <a:buNone/>
            </a:pPr>
            <a:r>
              <a:rPr lang="es-ES" dirty="0" smtClean="0"/>
              <a:t>K, hizo al territorio, parte de su cuerpo.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Asistimos, a algo inédito: </a:t>
            </a:r>
            <a:r>
              <a:rPr lang="es-ES" dirty="0" smtClean="0">
                <a:solidFill>
                  <a:srgbClr val="FF0000"/>
                </a:solidFill>
              </a:rPr>
              <a:t>subsunción del mundo marino al capital</a:t>
            </a:r>
          </a:p>
        </p:txBody>
      </p:sp>
    </p:spTree>
    <p:extLst>
      <p:ext uri="{BB962C8B-B14F-4D97-AF65-F5344CB8AC3E}">
        <p14:creationId xmlns:p14="http://schemas.microsoft.com/office/powerpoint/2010/main" val="2622031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906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6000" dirty="0" smtClean="0"/>
          </a:p>
          <a:p>
            <a:pPr marL="0" indent="0" algn="ctr">
              <a:buNone/>
            </a:pPr>
            <a:r>
              <a:rPr lang="es-ES" sz="4000" dirty="0" smtClean="0"/>
              <a:t>Hasta cu</a:t>
            </a:r>
            <a:r>
              <a:rPr lang="es-ES" sz="4000" dirty="0" smtClean="0"/>
              <a:t>ándo seguiremos pagando tributo</a:t>
            </a:r>
            <a:endParaRPr lang="es-ES" sz="4000" dirty="0" smtClean="0"/>
          </a:p>
          <a:p>
            <a:pPr marL="0" indent="0" algn="ctr">
              <a:buNone/>
            </a:pPr>
            <a:r>
              <a:rPr lang="es-ES" sz="6000" dirty="0" smtClean="0"/>
              <a:t>¡GRACIAS!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418640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4164"/>
            <a:ext cx="8229600" cy="896059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2400" b="1" dirty="0" smtClean="0">
                <a:solidFill>
                  <a:sysClr val="windowText" lastClr="000000"/>
                </a:solidFill>
              </a:rPr>
              <a:t/>
            </a:r>
            <a:br>
              <a:rPr lang="es-MX" sz="2400" b="1" dirty="0" smtClean="0">
                <a:solidFill>
                  <a:sysClr val="windowText" lastClr="000000"/>
                </a:solidFill>
              </a:rPr>
            </a:br>
            <a:r>
              <a:rPr lang="es-MX" sz="2400" b="1" dirty="0" smtClean="0">
                <a:solidFill>
                  <a:sysClr val="windowText" lastClr="000000"/>
                </a:solidFill>
              </a:rPr>
              <a:t>Producción </a:t>
            </a:r>
            <a:r>
              <a:rPr lang="es-MX" sz="2400" b="1" dirty="0">
                <a:solidFill>
                  <a:sysClr val="windowText" lastClr="000000"/>
                </a:solidFill>
              </a:rPr>
              <a:t>de </a:t>
            </a:r>
            <a:r>
              <a:rPr lang="es-MX" sz="2400" b="1" u="sng" dirty="0">
                <a:solidFill>
                  <a:sysClr val="windowText" lastClr="000000"/>
                </a:solidFill>
              </a:rPr>
              <a:t>oro</a:t>
            </a:r>
            <a:r>
              <a:rPr lang="es-MX" sz="2400" b="1" dirty="0">
                <a:solidFill>
                  <a:sysClr val="windowText" lastClr="000000"/>
                </a:solidFill>
              </a:rPr>
              <a:t>  (Porfiriato y época actual) 1872-2016</a:t>
            </a:r>
            <a:br>
              <a:rPr lang="es-MX" sz="2400" b="1" dirty="0">
                <a:solidFill>
                  <a:sysClr val="windowText" lastClr="000000"/>
                </a:solidFill>
              </a:rPr>
            </a:br>
            <a:r>
              <a:rPr lang="es-MX" sz="2400" b="1" dirty="0">
                <a:solidFill>
                  <a:sysClr val="windowText" lastClr="000000"/>
                </a:solidFill>
              </a:rPr>
              <a:t>México</a:t>
            </a:r>
            <a:br>
              <a:rPr lang="es-MX" sz="2400" b="1" dirty="0">
                <a:solidFill>
                  <a:sysClr val="windowText" lastClr="000000"/>
                </a:solidFill>
              </a:rPr>
            </a:b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0" y="1822251"/>
            <a:ext cx="8949288" cy="3275805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355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191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2400" b="1" dirty="0" smtClean="0">
                <a:solidFill>
                  <a:sysClr val="windowText" lastClr="000000"/>
                </a:solidFill>
              </a:rPr>
              <a:t/>
            </a:r>
            <a:br>
              <a:rPr lang="es-MX" sz="2400" b="1" dirty="0" smtClean="0">
                <a:solidFill>
                  <a:sysClr val="windowText" lastClr="000000"/>
                </a:solidFill>
              </a:rPr>
            </a:br>
            <a:r>
              <a:rPr lang="es-MX" sz="2400" b="1" dirty="0" smtClean="0">
                <a:solidFill>
                  <a:sysClr val="windowText" lastClr="000000"/>
                </a:solidFill>
              </a:rPr>
              <a:t>Producción </a:t>
            </a:r>
            <a:r>
              <a:rPr lang="es-MX" sz="2400" b="1" dirty="0">
                <a:solidFill>
                  <a:sysClr val="windowText" lastClr="000000"/>
                </a:solidFill>
              </a:rPr>
              <a:t>de </a:t>
            </a:r>
            <a:r>
              <a:rPr lang="es-MX" sz="2400" b="1" u="sng" dirty="0">
                <a:solidFill>
                  <a:sysClr val="windowText" lastClr="000000"/>
                </a:solidFill>
              </a:rPr>
              <a:t>plata</a:t>
            </a:r>
            <a:r>
              <a:rPr lang="es-MX" sz="2400" b="1" dirty="0">
                <a:solidFill>
                  <a:sysClr val="windowText" lastClr="000000"/>
                </a:solidFill>
              </a:rPr>
              <a:t> (porfiriato-época actual) 1875-2015</a:t>
            </a:r>
            <a:br>
              <a:rPr lang="es-MX" sz="2400" b="1" dirty="0">
                <a:solidFill>
                  <a:sysClr val="windowText" lastClr="000000"/>
                </a:solidFill>
              </a:rPr>
            </a:br>
            <a:r>
              <a:rPr lang="es-MX" sz="2400" b="1" dirty="0">
                <a:solidFill>
                  <a:sysClr val="windowText" lastClr="000000"/>
                </a:solidFill>
              </a:rPr>
              <a:t>México  </a:t>
            </a:r>
            <a:br>
              <a:rPr lang="es-MX" sz="2400" b="1" dirty="0">
                <a:solidFill>
                  <a:sysClr val="windowText" lastClr="000000"/>
                </a:solidFill>
              </a:rPr>
            </a:b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4" y="1625525"/>
            <a:ext cx="8899680" cy="3698178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196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566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2400" b="1" dirty="0" smtClean="0">
                <a:solidFill>
                  <a:sysClr val="windowText" lastClr="000000"/>
                </a:solidFill>
              </a:rPr>
              <a:t/>
            </a:r>
            <a:br>
              <a:rPr lang="es-MX" sz="2400" b="1" dirty="0" smtClean="0">
                <a:solidFill>
                  <a:sysClr val="windowText" lastClr="000000"/>
                </a:solidFill>
              </a:rPr>
            </a:br>
            <a:r>
              <a:rPr lang="es-MX" sz="2400" b="1" dirty="0" smtClean="0">
                <a:solidFill>
                  <a:sysClr val="windowText" lastClr="000000"/>
                </a:solidFill>
              </a:rPr>
              <a:t>Producción de </a:t>
            </a:r>
            <a:r>
              <a:rPr lang="es-MX" sz="2400" b="1" u="sng" dirty="0" smtClean="0">
                <a:solidFill>
                  <a:sysClr val="windowText" lastClr="000000"/>
                </a:solidFill>
              </a:rPr>
              <a:t>oro</a:t>
            </a:r>
            <a:r>
              <a:rPr lang="es-MX" sz="2400" b="1" dirty="0" smtClean="0">
                <a:solidFill>
                  <a:sysClr val="windowText" lastClr="000000"/>
                </a:solidFill>
              </a:rPr>
              <a:t> en México: </a:t>
            </a:r>
            <a:br>
              <a:rPr lang="es-MX" sz="2400" b="1" dirty="0" smtClean="0">
                <a:solidFill>
                  <a:sysClr val="windowText" lastClr="000000"/>
                </a:solidFill>
              </a:rPr>
            </a:br>
            <a:r>
              <a:rPr lang="es-MX" sz="2400" b="1" dirty="0" smtClean="0">
                <a:solidFill>
                  <a:sysClr val="windowText" lastClr="000000"/>
                </a:solidFill>
              </a:rPr>
              <a:t>Colonia y neoliberal</a:t>
            </a:r>
            <a:br>
              <a:rPr lang="es-MX" sz="2400" b="1" dirty="0" smtClean="0">
                <a:solidFill>
                  <a:sysClr val="windowText" lastClr="000000"/>
                </a:solidFill>
              </a:rPr>
            </a:br>
            <a:r>
              <a:rPr lang="es-MX" sz="2400" b="1" dirty="0" smtClean="0">
                <a:solidFill>
                  <a:sysClr val="windowText" lastClr="000000"/>
                </a:solidFill>
              </a:rPr>
              <a:t>1521-1820 y 1992-2015</a:t>
            </a:r>
            <a:br>
              <a:rPr lang="es-MX" sz="2400" b="1" dirty="0" smtClean="0">
                <a:solidFill>
                  <a:sysClr val="windowText" lastClr="000000"/>
                </a:solidFill>
              </a:rPr>
            </a:b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55" y="1368032"/>
            <a:ext cx="8780620" cy="4932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457200" y="6409299"/>
            <a:ext cx="399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5.7 veces más de extracción, en 23 años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2400" b="1" dirty="0" smtClean="0"/>
              <a:t/>
            </a:r>
            <a:br>
              <a:rPr lang="es-MX" sz="2400" b="1" dirty="0" smtClean="0"/>
            </a:br>
            <a:r>
              <a:rPr lang="es-MX" sz="2400" b="1" dirty="0" smtClean="0"/>
              <a:t>Producción </a:t>
            </a:r>
            <a:r>
              <a:rPr lang="es-MX" sz="2400" b="1" dirty="0"/>
              <a:t>de </a:t>
            </a:r>
            <a:r>
              <a:rPr lang="es-MX" sz="2400" b="1" u="sng" dirty="0"/>
              <a:t>plata</a:t>
            </a:r>
            <a:r>
              <a:rPr lang="es-MX" sz="2400" b="1" dirty="0"/>
              <a:t> en México:</a:t>
            </a:r>
            <a:br>
              <a:rPr lang="es-MX" sz="2400" b="1" dirty="0"/>
            </a:br>
            <a:r>
              <a:rPr lang="es-MX" sz="2400" b="1" dirty="0"/>
              <a:t>Colonia y neliberal</a:t>
            </a:r>
            <a:br>
              <a:rPr lang="es-MX" sz="2400" b="1" dirty="0"/>
            </a:br>
            <a:r>
              <a:rPr lang="es-MX" sz="2400" b="1" dirty="0"/>
              <a:t>1521-1820 y 1992-2015</a:t>
            </a:r>
            <a:br>
              <a:rPr lang="es-MX" sz="2400" b="1" dirty="0"/>
            </a:b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33" y="1608944"/>
            <a:ext cx="8790543" cy="4630267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560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17" y="508118"/>
            <a:ext cx="3963695" cy="239860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941" y="508118"/>
            <a:ext cx="4083898" cy="23986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127" y="3513399"/>
            <a:ext cx="4229940" cy="24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7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 smtClean="0">
                <a:solidFill>
                  <a:sysClr val="windowText" lastClr="000000"/>
                </a:solidFill>
              </a:rPr>
              <a:t/>
            </a:r>
            <a:br>
              <a:rPr lang="es-ES" sz="2400" b="1" dirty="0" smtClean="0">
                <a:solidFill>
                  <a:sysClr val="windowText" lastClr="000000"/>
                </a:solidFill>
              </a:rPr>
            </a:br>
            <a:r>
              <a:rPr lang="es-ES" sz="2400" b="1" dirty="0" smtClean="0">
                <a:solidFill>
                  <a:sysClr val="windowText" lastClr="000000"/>
                </a:solidFill>
              </a:rPr>
              <a:t>Producción </a:t>
            </a:r>
            <a:r>
              <a:rPr lang="es-ES" sz="2400" b="1" dirty="0">
                <a:solidFill>
                  <a:sysClr val="windowText" lastClr="000000"/>
                </a:solidFill>
              </a:rPr>
              <a:t>de </a:t>
            </a:r>
            <a:r>
              <a:rPr lang="es-ES" sz="2400" b="1" u="sng" dirty="0">
                <a:solidFill>
                  <a:sysClr val="windowText" lastClr="000000"/>
                </a:solidFill>
              </a:rPr>
              <a:t>oro</a:t>
            </a:r>
            <a:r>
              <a:rPr lang="es-ES" sz="2400" b="1" dirty="0">
                <a:solidFill>
                  <a:sysClr val="windowText" lastClr="000000"/>
                </a:solidFill>
              </a:rPr>
              <a:t> para el año 2040</a:t>
            </a:r>
            <a:br>
              <a:rPr lang="es-ES" sz="2400" b="1" dirty="0">
                <a:solidFill>
                  <a:sysClr val="windowText" lastClr="000000"/>
                </a:solidFill>
              </a:rPr>
            </a:br>
            <a:r>
              <a:rPr lang="es-ES" sz="2400" b="1" dirty="0">
                <a:solidFill>
                  <a:sysClr val="windowText" lastClr="000000"/>
                </a:solidFill>
              </a:rPr>
              <a:t>kilogramos</a:t>
            </a:r>
            <a:br>
              <a:rPr lang="es-ES" sz="2400" b="1" dirty="0">
                <a:solidFill>
                  <a:sysClr val="windowText" lastClr="000000"/>
                </a:solidFill>
              </a:rPr>
            </a:b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342309" cy="51490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6651" y="5961903"/>
            <a:ext cx="7283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Para 2040, “economías emergentes”, 50% más de producción de minerales.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¡En un año, producirá más que los 300 años de la Colonia! </a:t>
            </a:r>
            <a:r>
              <a:rPr lang="es-ES" b="1" dirty="0" smtClean="0"/>
              <a:t>(182 mil kg)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9438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98686"/>
            <a:ext cx="8229600" cy="1040634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Demanda acorde con la </a:t>
            </a:r>
            <a:r>
              <a:rPr lang="es-ES" sz="2000" dirty="0" smtClean="0">
                <a:solidFill>
                  <a:srgbClr val="FF0000"/>
                </a:solidFill>
              </a:rPr>
              <a:t>Revolución Tecnológica del Microprocesador, microelectrónica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dirty="0" smtClean="0"/>
              <a:t>(5ta </a:t>
            </a:r>
            <a:r>
              <a:rPr lang="es-ES" sz="2000" dirty="0" err="1" smtClean="0"/>
              <a:t>Rev</a:t>
            </a:r>
            <a:r>
              <a:rPr lang="es-ES" sz="2000" dirty="0" smtClean="0"/>
              <a:t> </a:t>
            </a:r>
            <a:r>
              <a:rPr lang="es-ES" sz="2000" dirty="0" err="1" smtClean="0"/>
              <a:t>Tec</a:t>
            </a:r>
            <a:r>
              <a:rPr lang="es-ES" sz="2000" dirty="0" smtClean="0"/>
              <a:t> –Pérez, 2004). 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endParaRPr lang="es-ES" sz="20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57" y="479886"/>
            <a:ext cx="8523193" cy="440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3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645</Words>
  <Application>Microsoft Macintosh PowerPoint</Application>
  <PresentationFormat>Presentación en pantalla (4:3)</PresentationFormat>
  <Paragraphs>68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GeoComunes MESA de ANÁLISIS. Dimensión geopolítica, socio-ambiental y territorial de la actividad minera en México  Subsunción del territorio minero al capital </vt:lpstr>
      <vt:lpstr>De dónde nace la idea de investigar sobre minería</vt:lpstr>
      <vt:lpstr> Producción de oro  (Porfiriato y época actual) 1872-2016 México </vt:lpstr>
      <vt:lpstr> Producción de plata (porfiriato-época actual) 1875-2015 México   </vt:lpstr>
      <vt:lpstr> Producción de oro en México:  Colonia y neoliberal 1521-1820 y 1992-2015 </vt:lpstr>
      <vt:lpstr> Producción de plata en México: Colonia y neliberal 1521-1820 y 1992-2015 </vt:lpstr>
      <vt:lpstr>Presentación de PowerPoint</vt:lpstr>
      <vt:lpstr> Producción de oro para el año 2040 kilogramos </vt:lpstr>
      <vt:lpstr>Demanda acorde con la Revolución Tecnológica del Microprocesador, microelectrónica (5ta Rev Tec –Pérez, 2004).  </vt:lpstr>
      <vt:lpstr>7,600 millones de celulares en uso (Ericsson Mobility Report , 2017)   Población mundial total: 7,300 millones de personas  2040.  9,100 millones de personas</vt:lpstr>
      <vt:lpstr>Presentación de PowerPoint</vt:lpstr>
      <vt:lpstr>Atlas de Justicia Ambiental  Conflictos por la minería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Violeta  Núñez</dc:creator>
  <cp:lastModifiedBy>Violeta  Núñez</cp:lastModifiedBy>
  <cp:revision>37</cp:revision>
  <cp:lastPrinted>2017-09-09T14:39:14Z</cp:lastPrinted>
  <dcterms:created xsi:type="dcterms:W3CDTF">2017-09-08T19:54:38Z</dcterms:created>
  <dcterms:modified xsi:type="dcterms:W3CDTF">2017-09-09T14:39:26Z</dcterms:modified>
</cp:coreProperties>
</file>